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5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embeddedFontLst>
    <p:embeddedFont>
      <p:font typeface="Avenir" panose="02000503020000020003" pitchFamily="2" charset="0"/>
      <p:regular r:id="rId16"/>
      <p:italic r:id="rId17"/>
    </p:embeddedFont>
    <p:embeddedFont>
      <p:font typeface="Lexend SemiBold" pitchFamily="2" charset="77"/>
      <p:regular r:id="rId18"/>
      <p:bold r:id="rId19"/>
    </p:embeddedFont>
    <p:embeddedFont>
      <p:font typeface="Montserrat" pitchFamily="2" charset="77"/>
      <p:regular r:id="rId20"/>
      <p:bold r:id="rId21"/>
      <p:italic r:id="rId22"/>
      <p:boldItalic r:id="rId23"/>
    </p:embeddedFont>
    <p:embeddedFont>
      <p:font typeface="Montserrat Black" panose="020F0502020204030204" pitchFamily="34" charset="0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7"/>
    <p:restoredTop sz="94694"/>
  </p:normalViewPr>
  <p:slideViewPr>
    <p:cSldViewPr snapToGrid="0">
      <p:cViewPr varScale="1">
        <p:scale>
          <a:sx n="121" d="100"/>
          <a:sy n="121" d="100"/>
        </p:scale>
        <p:origin x="4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2" name="Google Shape;2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23175ee31b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23175ee31b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23175ee31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23175ee31b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23175ee31b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23175ee31b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23175ee31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23175ee31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g323175ee31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" name="Google Shape;29;g323175ee31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g323175ee31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" name="Google Shape;35;g323175ee31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23175ee31b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323175ee31b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323175ee31b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" name="Google Shape;48;g323175ee31b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23175ee31b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23175ee31b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23175ee31b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23175ee31b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23175ee31b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23175ee31b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23175ee31b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23175ee31b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ght Background - Cal Poly Humboldt Logo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ght Background - Diamond H." type="obj">
  <p:cSld name="OBJEC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Background - H.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Background - Custom Image" type="twoObj">
  <p:cSld name="TWO_OBJECT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ark Background - Entry Sign">
  <p:cSld name="TWO_OBJECTS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oogle Shape;11;p6"/>
          <p:cNvPicPr preferRelativeResize="0"/>
          <p:nvPr/>
        </p:nvPicPr>
        <p:blipFill rotWithShape="1">
          <a:blip r:embed="rId3">
            <a:alphaModFix/>
          </a:blip>
          <a:srcRect l="16774" r="16767"/>
          <a:stretch/>
        </p:blipFill>
        <p:spPr>
          <a:xfrm>
            <a:off x="6299200" y="0"/>
            <a:ext cx="5889600" cy="5908200"/>
          </a:xfrm>
          <a:prstGeom prst="diamond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1">
  <p:cSld name="TITLE_1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7"/>
          <p:cNvSpPr txBox="1">
            <a:spLocks noGrp="1"/>
          </p:cNvSpPr>
          <p:nvPr>
            <p:ph type="ctrTitle"/>
          </p:nvPr>
        </p:nvSpPr>
        <p:spPr>
          <a:xfrm>
            <a:off x="415611" y="992767"/>
            <a:ext cx="11360700" cy="273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900"/>
              <a:buChar char="●"/>
              <a:defRPr sz="6900"/>
            </a:lvl1pPr>
            <a:lvl2pPr lvl="1" algn="ctr">
              <a:spcBef>
                <a:spcPts val="0"/>
              </a:spcBef>
              <a:spcAft>
                <a:spcPts val="0"/>
              </a:spcAft>
              <a:buSzPts val="6900"/>
              <a:buChar char="○"/>
              <a:defRPr sz="6900"/>
            </a:lvl2pPr>
            <a:lvl3pPr lvl="2" algn="ctr">
              <a:spcBef>
                <a:spcPts val="0"/>
              </a:spcBef>
              <a:spcAft>
                <a:spcPts val="0"/>
              </a:spcAft>
              <a:buSzPts val="6900"/>
              <a:buChar char="■"/>
              <a:defRPr sz="6900"/>
            </a:lvl3pPr>
            <a:lvl4pPr lvl="3" algn="ctr">
              <a:spcBef>
                <a:spcPts val="0"/>
              </a:spcBef>
              <a:spcAft>
                <a:spcPts val="0"/>
              </a:spcAft>
              <a:buSzPts val="6900"/>
              <a:buChar char="●"/>
              <a:defRPr sz="6900"/>
            </a:lvl4pPr>
            <a:lvl5pPr lvl="4" algn="ctr">
              <a:spcBef>
                <a:spcPts val="0"/>
              </a:spcBef>
              <a:spcAft>
                <a:spcPts val="0"/>
              </a:spcAft>
              <a:buSzPts val="6900"/>
              <a:buChar char="○"/>
              <a:defRPr sz="6900"/>
            </a:lvl5pPr>
            <a:lvl6pPr lvl="5" algn="ctr">
              <a:spcBef>
                <a:spcPts val="0"/>
              </a:spcBef>
              <a:spcAft>
                <a:spcPts val="0"/>
              </a:spcAft>
              <a:buSzPts val="6900"/>
              <a:buChar char="■"/>
              <a:defRPr sz="6900"/>
            </a:lvl6pPr>
            <a:lvl7pPr lvl="6" algn="ctr">
              <a:spcBef>
                <a:spcPts val="0"/>
              </a:spcBef>
              <a:spcAft>
                <a:spcPts val="0"/>
              </a:spcAft>
              <a:buSzPts val="6900"/>
              <a:buChar char="●"/>
              <a:defRPr sz="6900"/>
            </a:lvl7pPr>
            <a:lvl8pPr lvl="7" algn="ctr">
              <a:spcBef>
                <a:spcPts val="0"/>
              </a:spcBef>
              <a:spcAft>
                <a:spcPts val="0"/>
              </a:spcAft>
              <a:buSzPts val="6900"/>
              <a:buChar char="○"/>
              <a:defRPr sz="6900"/>
            </a:lvl8pPr>
            <a:lvl9pPr lvl="8" algn="ctr">
              <a:spcBef>
                <a:spcPts val="0"/>
              </a:spcBef>
              <a:spcAft>
                <a:spcPts val="0"/>
              </a:spcAft>
              <a:buSzPts val="6900"/>
              <a:buChar char="■"/>
              <a:defRPr sz="6900"/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ubTitle" idx="1"/>
          </p:nvPr>
        </p:nvSpPr>
        <p:spPr>
          <a:xfrm>
            <a:off x="415600" y="3778833"/>
            <a:ext cx="11360700" cy="105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endParaRPr/>
          </a:p>
        </p:txBody>
      </p:sp>
      <p:sp>
        <p:nvSpPr>
          <p:cNvPr id="15" name="Google Shape;15;p7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 sz="1900"/>
            </a:lvl1pPr>
            <a:lvl2pPr lvl="1">
              <a:buNone/>
              <a:defRPr sz="1900"/>
            </a:lvl2pPr>
            <a:lvl3pPr lvl="2">
              <a:buNone/>
              <a:defRPr sz="1900"/>
            </a:lvl3pPr>
            <a:lvl4pPr lvl="3">
              <a:buNone/>
              <a:defRPr sz="1900"/>
            </a:lvl4pPr>
            <a:lvl5pPr lvl="4">
              <a:buNone/>
              <a:defRPr sz="1900"/>
            </a:lvl5pPr>
            <a:lvl6pPr lvl="5">
              <a:buNone/>
              <a:defRPr sz="1900"/>
            </a:lvl6pPr>
            <a:lvl7pPr lvl="6">
              <a:buNone/>
              <a:defRPr sz="1900"/>
            </a:lvl7pPr>
            <a:lvl8pPr lvl="7">
              <a:buNone/>
              <a:defRPr sz="1900"/>
            </a:lvl8pPr>
            <a:lvl9pPr lvl="8">
              <a:buNone/>
              <a:defRPr sz="190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8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lvl="1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lvl="2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lvl="3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lvl="4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lvl="5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lvl="6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lvl="7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lvl="8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18" name="Google Shape;18;p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marL="457200" lvl="0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1pPr>
            <a:lvl2pPr marL="914400" lvl="1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>
              <a:spcBef>
                <a:spcPts val="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>
              <a:spcBef>
                <a:spcPts val="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>
              <a:spcBef>
                <a:spcPts val="0"/>
              </a:spcBef>
              <a:spcAft>
                <a:spcPts val="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19" name="Google Shape;19;p8"/>
          <p:cNvSpPr txBox="1">
            <a:spLocks noGrp="1"/>
          </p:cNvSpPr>
          <p:nvPr>
            <p:ph type="sldNum" idx="12"/>
          </p:nvPr>
        </p:nvSpPr>
        <p:spPr>
          <a:xfrm>
            <a:off x="11296610" y="6217622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lvl1pPr lvl="0">
              <a:buNone/>
              <a:defRPr sz="1900"/>
            </a:lvl1pPr>
            <a:lvl2pPr lvl="1">
              <a:buNone/>
              <a:defRPr sz="1900"/>
            </a:lvl2pPr>
            <a:lvl3pPr lvl="2">
              <a:buNone/>
              <a:defRPr sz="1900"/>
            </a:lvl3pPr>
            <a:lvl4pPr lvl="3">
              <a:buNone/>
              <a:defRPr sz="1900"/>
            </a:lvl4pPr>
            <a:lvl5pPr lvl="4">
              <a:buNone/>
              <a:defRPr sz="1900"/>
            </a:lvl5pPr>
            <a:lvl6pPr lvl="5">
              <a:buNone/>
              <a:defRPr sz="1900"/>
            </a:lvl6pPr>
            <a:lvl7pPr lvl="6">
              <a:buNone/>
              <a:defRPr sz="1900"/>
            </a:lvl7pPr>
            <a:lvl8pPr lvl="7">
              <a:buNone/>
              <a:defRPr sz="1900"/>
            </a:lvl8pPr>
            <a:lvl9pPr lvl="8">
              <a:buNone/>
              <a:defRPr sz="1900"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9"/>
          <p:cNvPicPr preferRelativeResize="0"/>
          <p:nvPr/>
        </p:nvPicPr>
        <p:blipFill rotWithShape="1">
          <a:blip r:embed="rId4">
            <a:alphaModFix/>
          </a:blip>
          <a:srcRect l="16771" r="16771"/>
          <a:stretch/>
        </p:blipFill>
        <p:spPr>
          <a:xfrm>
            <a:off x="6299200" y="0"/>
            <a:ext cx="5889539" cy="5908072"/>
          </a:xfrm>
          <a:prstGeom prst="diamond">
            <a:avLst/>
          </a:prstGeom>
          <a:noFill/>
          <a:ln>
            <a:noFill/>
          </a:ln>
        </p:spPr>
      </p:pic>
      <p:sp>
        <p:nvSpPr>
          <p:cNvPr id="25" name="Google Shape;25;p9"/>
          <p:cNvSpPr txBox="1"/>
          <p:nvPr/>
        </p:nvSpPr>
        <p:spPr>
          <a:xfrm>
            <a:off x="7660640" y="6275832"/>
            <a:ext cx="4244848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JMM Data Science Panel</a:t>
            </a:r>
            <a:r>
              <a:rPr lang="en-US" sz="1200" b="1" i="0" u="none" strike="noStrike" cap="none">
                <a:solidFill>
                  <a:schemeClr val="accent2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 |  </a:t>
            </a:r>
            <a:r>
              <a:rPr lang="en-US" sz="1200" b="1">
                <a:solidFill>
                  <a:schemeClr val="lt1"/>
                </a:solidFill>
                <a:latin typeface="Lexend SemiBold"/>
                <a:ea typeface="Lexend SemiBold"/>
                <a:cs typeface="Lexend SemiBold"/>
                <a:sym typeface="Lexend SemiBold"/>
              </a:rPr>
              <a:t>01/2025</a:t>
            </a:r>
            <a:endParaRPr/>
          </a:p>
        </p:txBody>
      </p:sp>
      <p:sp>
        <p:nvSpPr>
          <p:cNvPr id="26" name="Google Shape;26;p9"/>
          <p:cNvSpPr txBox="1"/>
          <p:nvPr/>
        </p:nvSpPr>
        <p:spPr>
          <a:xfrm>
            <a:off x="467475" y="2311399"/>
            <a:ext cx="5831725" cy="22402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4600">
                <a:solidFill>
                  <a:schemeClr val="lt1"/>
                </a:solidFill>
                <a:latin typeface="Montserrat Black"/>
                <a:ea typeface="Montserrat Black"/>
                <a:cs typeface="Montserrat Black"/>
                <a:sym typeface="Montserrat Black"/>
              </a:rPr>
              <a:t>Data Science at Cal Poly Humboldt</a:t>
            </a:r>
            <a:endParaRPr sz="4600">
              <a:solidFill>
                <a:schemeClr val="l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endParaRPr sz="4600">
              <a:solidFill>
                <a:schemeClr val="lt1"/>
              </a:solidFill>
              <a:latin typeface="Montserrat Black"/>
              <a:ea typeface="Montserrat Black"/>
              <a:cs typeface="Montserrat Black"/>
              <a:sym typeface="Montserrat Black"/>
            </a:endParaRPr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Calibri"/>
              <a:buNone/>
            </a:pPr>
            <a:r>
              <a:rPr lang="en-US" sz="4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Bethany Johnson</a:t>
            </a:r>
            <a:endParaRPr sz="4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/>
          <p:nvPr/>
        </p:nvSpPr>
        <p:spPr>
          <a:xfrm>
            <a:off x="9414175" y="5868650"/>
            <a:ext cx="2660400" cy="708300"/>
          </a:xfrm>
          <a:prstGeom prst="rect">
            <a:avLst/>
          </a:prstGeom>
          <a:solidFill>
            <a:srgbClr val="F5EEDD"/>
          </a:solidFill>
          <a:ln w="9525" cap="flat" cmpd="sng">
            <a:solidFill>
              <a:srgbClr val="F5EE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8"/>
          <p:cNvSpPr/>
          <p:nvPr/>
        </p:nvSpPr>
        <p:spPr>
          <a:xfrm>
            <a:off x="6090167" y="520900"/>
            <a:ext cx="5452800" cy="17364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Advisor-approved set of at least 15 units in an area of application. At least 9 units must be upper division</a:t>
            </a:r>
            <a:endParaRPr sz="1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 </a:t>
            </a:r>
            <a:endParaRPr sz="1900"/>
          </a:p>
        </p:txBody>
      </p:sp>
      <p:sp>
        <p:nvSpPr>
          <p:cNvPr id="86" name="Google Shape;86;p18"/>
          <p:cNvSpPr txBox="1">
            <a:spLocks noGrp="1"/>
          </p:cNvSpPr>
          <p:nvPr>
            <p:ph type="title"/>
          </p:nvPr>
        </p:nvSpPr>
        <p:spPr>
          <a:xfrm>
            <a:off x="202000" y="2248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Our Major</a:t>
            </a:r>
            <a:endParaRPr sz="3600"/>
          </a:p>
        </p:txBody>
      </p:sp>
      <p:sp>
        <p:nvSpPr>
          <p:cNvPr id="87" name="Google Shape;87;p18"/>
          <p:cNvSpPr/>
          <p:nvPr/>
        </p:nvSpPr>
        <p:spPr>
          <a:xfrm>
            <a:off x="3122100" y="5351361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0085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Computer Science Foundations</a:t>
            </a:r>
            <a:endParaRPr sz="1300"/>
          </a:p>
        </p:txBody>
      </p:sp>
      <p:sp>
        <p:nvSpPr>
          <p:cNvPr id="88" name="Google Shape;88;p18"/>
          <p:cNvSpPr/>
          <p:nvPr/>
        </p:nvSpPr>
        <p:spPr>
          <a:xfrm>
            <a:off x="3121367" y="3804350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0085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Database Design</a:t>
            </a:r>
            <a:endParaRPr sz="1300"/>
          </a:p>
        </p:txBody>
      </p:sp>
      <p:sp>
        <p:nvSpPr>
          <p:cNvPr id="89" name="Google Shape;89;p18"/>
          <p:cNvSpPr/>
          <p:nvPr/>
        </p:nvSpPr>
        <p:spPr>
          <a:xfrm>
            <a:off x="6059767" y="5351361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0085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Intro to Linear Algebra</a:t>
            </a:r>
            <a:endParaRPr sz="1300"/>
          </a:p>
        </p:txBody>
      </p:sp>
      <p:sp>
        <p:nvSpPr>
          <p:cNvPr id="90" name="Google Shape;90;p18"/>
          <p:cNvSpPr/>
          <p:nvPr/>
        </p:nvSpPr>
        <p:spPr>
          <a:xfrm>
            <a:off x="7544600" y="5351361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0085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Intro to Stats for Life Sciences</a:t>
            </a:r>
            <a:endParaRPr sz="1300"/>
          </a:p>
        </p:txBody>
      </p:sp>
      <p:sp>
        <p:nvSpPr>
          <p:cNvPr id="91" name="Google Shape;91;p18"/>
          <p:cNvSpPr/>
          <p:nvPr/>
        </p:nvSpPr>
        <p:spPr>
          <a:xfrm>
            <a:off x="9029433" y="5351361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0085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Calculus I</a:t>
            </a:r>
            <a:endParaRPr sz="1300"/>
          </a:p>
        </p:txBody>
      </p:sp>
      <p:sp>
        <p:nvSpPr>
          <p:cNvPr id="92" name="Google Shape;92;p18"/>
          <p:cNvSpPr/>
          <p:nvPr/>
        </p:nvSpPr>
        <p:spPr>
          <a:xfrm>
            <a:off x="4574933" y="5351361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Intro to Data Science</a:t>
            </a:r>
            <a:endParaRPr sz="1300"/>
          </a:p>
        </p:txBody>
      </p:sp>
      <p:sp>
        <p:nvSpPr>
          <p:cNvPr id="93" name="Google Shape;93;p18"/>
          <p:cNvSpPr/>
          <p:nvPr/>
        </p:nvSpPr>
        <p:spPr>
          <a:xfrm>
            <a:off x="4605767" y="3804350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Data Wrangling and Visualization</a:t>
            </a:r>
            <a:endParaRPr sz="1300"/>
          </a:p>
        </p:txBody>
      </p:sp>
      <p:sp>
        <p:nvSpPr>
          <p:cNvPr id="94" name="Google Shape;94;p18"/>
          <p:cNvSpPr/>
          <p:nvPr/>
        </p:nvSpPr>
        <p:spPr>
          <a:xfrm>
            <a:off x="4606133" y="2257305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Machine Learning for Data Science</a:t>
            </a:r>
            <a:endParaRPr sz="1300"/>
          </a:p>
        </p:txBody>
      </p:sp>
      <p:sp>
        <p:nvSpPr>
          <p:cNvPr id="95" name="Google Shape;95;p18"/>
          <p:cNvSpPr/>
          <p:nvPr/>
        </p:nvSpPr>
        <p:spPr>
          <a:xfrm>
            <a:off x="3122100" y="2257305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Applied Data Analysis</a:t>
            </a:r>
            <a:endParaRPr sz="1300"/>
          </a:p>
        </p:txBody>
      </p:sp>
      <p:sp>
        <p:nvSpPr>
          <p:cNvPr id="96" name="Google Shape;96;p18"/>
          <p:cNvSpPr/>
          <p:nvPr/>
        </p:nvSpPr>
        <p:spPr>
          <a:xfrm>
            <a:off x="4606133" y="707694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Data Science Capstone</a:t>
            </a:r>
            <a:endParaRPr sz="1300"/>
          </a:p>
        </p:txBody>
      </p:sp>
      <p:sp>
        <p:nvSpPr>
          <p:cNvPr id="97" name="Google Shape;97;p18"/>
          <p:cNvSpPr/>
          <p:nvPr/>
        </p:nvSpPr>
        <p:spPr>
          <a:xfrm>
            <a:off x="3122100" y="708028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Advanced Data Science Methods and Ethics</a:t>
            </a:r>
            <a:endParaRPr sz="1300"/>
          </a:p>
        </p:txBody>
      </p:sp>
      <p:sp>
        <p:nvSpPr>
          <p:cNvPr id="98" name="Google Shape;98;p18"/>
          <p:cNvSpPr/>
          <p:nvPr/>
        </p:nvSpPr>
        <p:spPr>
          <a:xfrm>
            <a:off x="9029433" y="4190517"/>
            <a:ext cx="1405200" cy="9468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0085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Calculus II</a:t>
            </a:r>
            <a:endParaRPr sz="1300"/>
          </a:p>
        </p:txBody>
      </p:sp>
      <p:sp>
        <p:nvSpPr>
          <p:cNvPr id="99" name="Google Shape;99;p18"/>
          <p:cNvSpPr/>
          <p:nvPr/>
        </p:nvSpPr>
        <p:spPr>
          <a:xfrm>
            <a:off x="6208400" y="2696064"/>
            <a:ext cx="3434400" cy="13779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0085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Probability and Statistics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Linear Regression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Multivariate Statistics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Sampling Design and Analysis</a:t>
            </a:r>
            <a:endParaRPr sz="13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Modern Statistical Modeling</a:t>
            </a:r>
            <a:endParaRPr sz="1300"/>
          </a:p>
        </p:txBody>
      </p:sp>
      <p:sp>
        <p:nvSpPr>
          <p:cNvPr id="100" name="Google Shape;100;p18"/>
          <p:cNvSpPr/>
          <p:nvPr/>
        </p:nvSpPr>
        <p:spPr>
          <a:xfrm>
            <a:off x="9871067" y="2911581"/>
            <a:ext cx="2104500" cy="9468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rgbClr val="B45F0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Advisor approved statistics course in area of application</a:t>
            </a:r>
            <a:endParaRPr sz="1300"/>
          </a:p>
        </p:txBody>
      </p:sp>
      <p:sp>
        <p:nvSpPr>
          <p:cNvPr id="101" name="Google Shape;101;p18"/>
          <p:cNvSpPr/>
          <p:nvPr/>
        </p:nvSpPr>
        <p:spPr>
          <a:xfrm>
            <a:off x="10587667" y="1327400"/>
            <a:ext cx="671100" cy="6387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rgbClr val="B45F0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102" name="Google Shape;102;p18"/>
          <p:cNvSpPr/>
          <p:nvPr/>
        </p:nvSpPr>
        <p:spPr>
          <a:xfrm>
            <a:off x="9642783" y="1327400"/>
            <a:ext cx="671100" cy="6387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rgbClr val="B45F0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103" name="Google Shape;103;p18"/>
          <p:cNvSpPr/>
          <p:nvPr/>
        </p:nvSpPr>
        <p:spPr>
          <a:xfrm>
            <a:off x="8616400" y="1327400"/>
            <a:ext cx="671100" cy="6387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rgbClr val="B45F0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104" name="Google Shape;104;p18"/>
          <p:cNvSpPr/>
          <p:nvPr/>
        </p:nvSpPr>
        <p:spPr>
          <a:xfrm>
            <a:off x="7590000" y="1327400"/>
            <a:ext cx="671100" cy="6387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rgbClr val="B45F0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105" name="Google Shape;105;p18"/>
          <p:cNvSpPr/>
          <p:nvPr/>
        </p:nvSpPr>
        <p:spPr>
          <a:xfrm>
            <a:off x="6573733" y="1327400"/>
            <a:ext cx="671100" cy="6387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rgbClr val="B45F0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106" name="Google Shape;106;p18"/>
          <p:cNvSpPr/>
          <p:nvPr/>
        </p:nvSpPr>
        <p:spPr>
          <a:xfrm>
            <a:off x="6090167" y="2389235"/>
            <a:ext cx="5981100" cy="1736400"/>
          </a:xfrm>
          <a:prstGeom prst="roundRect">
            <a:avLst>
              <a:gd name="adj" fmla="val 16667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Students choose 1 upper division stats class</a:t>
            </a:r>
            <a:endParaRPr sz="13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9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900"/>
              <a:t> </a:t>
            </a:r>
            <a:endParaRPr sz="1900"/>
          </a:p>
        </p:txBody>
      </p:sp>
      <p:cxnSp>
        <p:nvCxnSpPr>
          <p:cNvPr id="107" name="Google Shape;107;p18"/>
          <p:cNvCxnSpPr>
            <a:stCxn id="87" idx="0"/>
            <a:endCxn id="88" idx="2"/>
          </p:cNvCxnSpPr>
          <p:nvPr/>
        </p:nvCxnSpPr>
        <p:spPr>
          <a:xfrm rot="10800000">
            <a:off x="3824100" y="4751061"/>
            <a:ext cx="600" cy="60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8" name="Google Shape;108;p18"/>
          <p:cNvCxnSpPr>
            <a:stCxn id="92" idx="0"/>
            <a:endCxn id="88" idx="2"/>
          </p:cNvCxnSpPr>
          <p:nvPr/>
        </p:nvCxnSpPr>
        <p:spPr>
          <a:xfrm rot="10800000">
            <a:off x="3824033" y="4751061"/>
            <a:ext cx="1453500" cy="60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9" name="Google Shape;109;p18"/>
          <p:cNvCxnSpPr>
            <a:stCxn id="92" idx="0"/>
            <a:endCxn id="93" idx="2"/>
          </p:cNvCxnSpPr>
          <p:nvPr/>
        </p:nvCxnSpPr>
        <p:spPr>
          <a:xfrm rot="10800000" flipH="1">
            <a:off x="5277533" y="4751061"/>
            <a:ext cx="30900" cy="60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0" name="Google Shape;110;p18"/>
          <p:cNvCxnSpPr>
            <a:stCxn id="89" idx="0"/>
          </p:cNvCxnSpPr>
          <p:nvPr/>
        </p:nvCxnSpPr>
        <p:spPr>
          <a:xfrm rot="10800000">
            <a:off x="5509567" y="3278661"/>
            <a:ext cx="1252800" cy="207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1" name="Google Shape;111;p18"/>
          <p:cNvCxnSpPr>
            <a:stCxn id="87" idx="0"/>
            <a:endCxn id="93" idx="2"/>
          </p:cNvCxnSpPr>
          <p:nvPr/>
        </p:nvCxnSpPr>
        <p:spPr>
          <a:xfrm rot="10800000" flipH="1">
            <a:off x="3824700" y="4751061"/>
            <a:ext cx="1483800" cy="60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2" name="Google Shape;112;p18"/>
          <p:cNvCxnSpPr>
            <a:stCxn id="90" idx="0"/>
          </p:cNvCxnSpPr>
          <p:nvPr/>
        </p:nvCxnSpPr>
        <p:spPr>
          <a:xfrm rot="10800000">
            <a:off x="5594300" y="3236661"/>
            <a:ext cx="2652900" cy="2114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3" name="Google Shape;113;p18"/>
          <p:cNvCxnSpPr>
            <a:endCxn id="98" idx="2"/>
          </p:cNvCxnSpPr>
          <p:nvPr/>
        </p:nvCxnSpPr>
        <p:spPr>
          <a:xfrm rot="10800000">
            <a:off x="9732033" y="5137317"/>
            <a:ext cx="0" cy="213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4" name="Google Shape;114;p18"/>
          <p:cNvCxnSpPr>
            <a:stCxn id="90" idx="0"/>
          </p:cNvCxnSpPr>
          <p:nvPr/>
        </p:nvCxnSpPr>
        <p:spPr>
          <a:xfrm rot="10800000">
            <a:off x="8237600" y="4094961"/>
            <a:ext cx="9600" cy="1256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5" name="Google Shape;115;p18"/>
          <p:cNvCxnSpPr/>
          <p:nvPr/>
        </p:nvCxnSpPr>
        <p:spPr>
          <a:xfrm rot="10800000">
            <a:off x="9215567" y="3656417"/>
            <a:ext cx="517200" cy="545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6" name="Google Shape;116;p18"/>
          <p:cNvCxnSpPr>
            <a:stCxn id="93" idx="0"/>
            <a:endCxn id="95" idx="2"/>
          </p:cNvCxnSpPr>
          <p:nvPr/>
        </p:nvCxnSpPr>
        <p:spPr>
          <a:xfrm rot="10800000">
            <a:off x="3824567" y="3204050"/>
            <a:ext cx="1483800" cy="60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7" name="Google Shape;117;p18"/>
          <p:cNvCxnSpPr>
            <a:stCxn id="93" idx="0"/>
            <a:endCxn id="94" idx="2"/>
          </p:cNvCxnSpPr>
          <p:nvPr/>
        </p:nvCxnSpPr>
        <p:spPr>
          <a:xfrm rot="10800000" flipH="1">
            <a:off x="5308367" y="3204050"/>
            <a:ext cx="300" cy="60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8" name="Google Shape;118;p18"/>
          <p:cNvCxnSpPr>
            <a:stCxn id="94" idx="0"/>
            <a:endCxn id="96" idx="2"/>
          </p:cNvCxnSpPr>
          <p:nvPr/>
        </p:nvCxnSpPr>
        <p:spPr>
          <a:xfrm rot="10800000">
            <a:off x="5308733" y="1654605"/>
            <a:ext cx="0" cy="60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19" name="Google Shape;119;p18"/>
          <p:cNvCxnSpPr>
            <a:stCxn id="95" idx="0"/>
            <a:endCxn id="96" idx="2"/>
          </p:cNvCxnSpPr>
          <p:nvPr/>
        </p:nvCxnSpPr>
        <p:spPr>
          <a:xfrm rot="10800000" flipH="1">
            <a:off x="3824700" y="1654605"/>
            <a:ext cx="1484100" cy="602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0" name="Google Shape;120;p18"/>
          <p:cNvCxnSpPr>
            <a:stCxn id="94" idx="0"/>
            <a:endCxn id="97" idx="2"/>
          </p:cNvCxnSpPr>
          <p:nvPr/>
        </p:nvCxnSpPr>
        <p:spPr>
          <a:xfrm rot="10800000">
            <a:off x="3824633" y="1654905"/>
            <a:ext cx="1484100" cy="602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21" name="Google Shape;121;p18"/>
          <p:cNvCxnSpPr>
            <a:stCxn id="88" idx="0"/>
            <a:endCxn id="95" idx="2"/>
          </p:cNvCxnSpPr>
          <p:nvPr/>
        </p:nvCxnSpPr>
        <p:spPr>
          <a:xfrm rot="10800000" flipH="1">
            <a:off x="3823967" y="3204050"/>
            <a:ext cx="600" cy="60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2" name="Google Shape;122;p18"/>
          <p:cNvSpPr/>
          <p:nvPr/>
        </p:nvSpPr>
        <p:spPr>
          <a:xfrm>
            <a:off x="213900" y="4685099"/>
            <a:ext cx="353700" cy="347700"/>
          </a:xfrm>
          <a:prstGeom prst="roundRect">
            <a:avLst>
              <a:gd name="adj" fmla="val 16667"/>
            </a:avLst>
          </a:prstGeom>
          <a:solidFill>
            <a:srgbClr val="A2C4C9"/>
          </a:solidFill>
          <a:ln w="9525" cap="flat" cmpd="sng">
            <a:solidFill>
              <a:srgbClr val="008569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123" name="Google Shape;123;p18"/>
          <p:cNvSpPr/>
          <p:nvPr/>
        </p:nvSpPr>
        <p:spPr>
          <a:xfrm>
            <a:off x="213900" y="5278997"/>
            <a:ext cx="353700" cy="347700"/>
          </a:xfrm>
          <a:prstGeom prst="roundRect">
            <a:avLst>
              <a:gd name="adj" fmla="val 16667"/>
            </a:avLst>
          </a:prstGeom>
          <a:solidFill>
            <a:srgbClr val="D9D2E9"/>
          </a:solidFill>
          <a:ln w="9525" cap="flat" cmpd="sng">
            <a:solidFill>
              <a:srgbClr val="351C7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124" name="Google Shape;124;p18"/>
          <p:cNvSpPr/>
          <p:nvPr/>
        </p:nvSpPr>
        <p:spPr>
          <a:xfrm>
            <a:off x="213908" y="5872908"/>
            <a:ext cx="353700" cy="347700"/>
          </a:xfrm>
          <a:prstGeom prst="roundRect">
            <a:avLst>
              <a:gd name="adj" fmla="val 16667"/>
            </a:avLst>
          </a:prstGeom>
          <a:solidFill>
            <a:srgbClr val="FCE5CD"/>
          </a:solidFill>
          <a:ln w="9525" cap="flat" cmpd="sng">
            <a:solidFill>
              <a:srgbClr val="B45F0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00"/>
          </a:p>
        </p:txBody>
      </p:sp>
      <p:sp>
        <p:nvSpPr>
          <p:cNvPr id="125" name="Google Shape;125;p18"/>
          <p:cNvSpPr txBox="1"/>
          <p:nvPr/>
        </p:nvSpPr>
        <p:spPr>
          <a:xfrm>
            <a:off x="649533" y="4675800"/>
            <a:ext cx="1657500" cy="5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2"/>
                </a:solidFill>
              </a:rPr>
              <a:t>Math, CS, or Stats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640933" y="5240800"/>
            <a:ext cx="1657500" cy="4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2"/>
                </a:solidFill>
              </a:rPr>
              <a:t>Data Science</a:t>
            </a:r>
            <a:endParaRPr sz="1300">
              <a:solidFill>
                <a:schemeClr val="dk2"/>
              </a:solidFill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640933" y="5834808"/>
            <a:ext cx="2020500" cy="4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2"/>
                </a:solidFill>
              </a:rPr>
              <a:t>Area of Application</a:t>
            </a:r>
            <a:endParaRPr sz="13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Infuse Existing courses with Data Science: Example 1</a:t>
            </a:r>
            <a:endParaRPr sz="3600"/>
          </a:p>
        </p:txBody>
      </p:sp>
      <p:pic>
        <p:nvPicPr>
          <p:cNvPr id="133" name="Google Shape;13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0500" y="1280017"/>
            <a:ext cx="4999531" cy="176343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357" y="3197750"/>
            <a:ext cx="5657278" cy="3317634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35" name="Google Shape;135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6001" y="3195101"/>
            <a:ext cx="5657268" cy="3322933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36" name="Google Shape;136;p19"/>
          <p:cNvSpPr txBox="1"/>
          <p:nvPr/>
        </p:nvSpPr>
        <p:spPr>
          <a:xfrm>
            <a:off x="664533" y="1581500"/>
            <a:ext cx="3281700" cy="3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>
                <a:solidFill>
                  <a:schemeClr val="dk2"/>
                </a:solidFill>
              </a:rPr>
              <a:t>Data Science modules in first-year STEM course</a:t>
            </a:r>
            <a:endParaRPr sz="2400" i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Infuse Existing courses with Data Science: Example 2</a:t>
            </a:r>
            <a:endParaRPr sz="3600"/>
          </a:p>
        </p:txBody>
      </p:sp>
      <p:sp>
        <p:nvSpPr>
          <p:cNvPr id="142" name="Google Shape;142;p20"/>
          <p:cNvSpPr txBox="1"/>
          <p:nvPr/>
        </p:nvSpPr>
        <p:spPr>
          <a:xfrm>
            <a:off x="630800" y="1547767"/>
            <a:ext cx="4023600" cy="347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>
                <a:solidFill>
                  <a:schemeClr val="dk2"/>
                </a:solidFill>
              </a:rPr>
              <a:t>Data Projects in Calculus I</a:t>
            </a:r>
            <a:endParaRPr sz="2400" i="1">
              <a:solidFill>
                <a:schemeClr val="dk2"/>
              </a:solidFill>
            </a:endParaRPr>
          </a:p>
        </p:txBody>
      </p:sp>
      <p:pic>
        <p:nvPicPr>
          <p:cNvPr id="143" name="Google Shape;14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05033" y="2226033"/>
            <a:ext cx="8083768" cy="4328432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Infuse Existing courses with Data Science: Example 3</a:t>
            </a:r>
            <a:endParaRPr sz="3600"/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1667" y="1480642"/>
            <a:ext cx="7225933" cy="504900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50" name="Google Shape;150;p21"/>
          <p:cNvSpPr txBox="1"/>
          <p:nvPr/>
        </p:nvSpPr>
        <p:spPr>
          <a:xfrm>
            <a:off x="697024" y="1821300"/>
            <a:ext cx="3665100" cy="299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i="1">
                <a:solidFill>
                  <a:schemeClr val="dk2"/>
                </a:solidFill>
              </a:rPr>
              <a:t>Python programming with Jupyter Notebooks in Calculus I</a:t>
            </a:r>
            <a:endParaRPr sz="2400" i="1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0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Goals at Cal Poly Humboldt</a:t>
            </a:r>
            <a:endParaRPr sz="3600"/>
          </a:p>
        </p:txBody>
      </p:sp>
      <p:sp>
        <p:nvSpPr>
          <p:cNvPr id="32" name="Google Shape;32;p10"/>
          <p:cNvSpPr txBox="1">
            <a:spLocks noGrp="1"/>
          </p:cNvSpPr>
          <p:nvPr>
            <p:ph type="body" idx="1"/>
          </p:nvPr>
        </p:nvSpPr>
        <p:spPr>
          <a:xfrm>
            <a:off x="915900" y="422050"/>
            <a:ext cx="9972600" cy="455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Expose students to data science methods </a:t>
            </a:r>
            <a:endParaRPr sz="2400">
              <a:solidFill>
                <a:schemeClr val="dk1"/>
              </a:solidFill>
            </a:endParaRPr>
          </a:p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Encourage a sense of curiosity and connection to their place</a:t>
            </a:r>
            <a:endParaRPr sz="2400">
              <a:solidFill>
                <a:schemeClr val="dk1"/>
              </a:solidFill>
            </a:endParaRPr>
          </a:p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Embrace interdisciplinary thinking and collaboration</a:t>
            </a:r>
            <a:endParaRPr sz="2400">
              <a:solidFill>
                <a:schemeClr val="dk1"/>
              </a:solidFill>
            </a:endParaRPr>
          </a:p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Data for good</a:t>
            </a:r>
            <a:endParaRPr sz="2400">
              <a:solidFill>
                <a:schemeClr val="dk1"/>
              </a:solidFill>
              <a:highlight>
                <a:srgbClr val="F5F3E7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Technology: Jupyter Notebooks</a:t>
            </a:r>
            <a:endParaRPr sz="3600"/>
          </a:p>
        </p:txBody>
      </p:sp>
      <p:pic>
        <p:nvPicPr>
          <p:cNvPr id="38" name="Google Shape;38;p11"/>
          <p:cNvPicPr preferRelativeResize="0"/>
          <p:nvPr/>
        </p:nvPicPr>
        <p:blipFill rotWithShape="1">
          <a:blip r:embed="rId3">
            <a:alphaModFix/>
          </a:blip>
          <a:srcRect l="6252" b="-5318"/>
          <a:stretch/>
        </p:blipFill>
        <p:spPr>
          <a:xfrm>
            <a:off x="5174350" y="1225225"/>
            <a:ext cx="6293750" cy="4962951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11"/>
          <p:cNvSpPr txBox="1"/>
          <p:nvPr/>
        </p:nvSpPr>
        <p:spPr>
          <a:xfrm>
            <a:off x="599692" y="1356867"/>
            <a:ext cx="4238400" cy="42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Markdown, code, visualizations in one file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Pros:</a:t>
            </a:r>
            <a:endParaRPr sz="2400">
              <a:solidFill>
                <a:schemeClr val="dk1"/>
              </a:solidFill>
            </a:endParaRPr>
          </a:p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Interactive</a:t>
            </a:r>
            <a:endParaRPr sz="2400">
              <a:solidFill>
                <a:schemeClr val="dk1"/>
              </a:solidFill>
            </a:endParaRPr>
          </a:p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Enables reproducibility </a:t>
            </a:r>
            <a:endParaRPr sz="2400">
              <a:solidFill>
                <a:schemeClr val="dk1"/>
              </a:solidFill>
            </a:endParaRPr>
          </a:p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Intuitive interface for new users</a:t>
            </a: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Cons</a:t>
            </a:r>
            <a:endParaRPr sz="2400">
              <a:solidFill>
                <a:schemeClr val="dk1"/>
              </a:solidFill>
            </a:endParaRPr>
          </a:p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Can be resource intensive</a:t>
            </a:r>
            <a:endParaRPr sz="2400">
              <a:solidFill>
                <a:schemeClr val="dk1"/>
              </a:solidFill>
            </a:endParaRPr>
          </a:p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Debugging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2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Technology: JupyterHub</a:t>
            </a:r>
            <a:endParaRPr sz="3600"/>
          </a:p>
        </p:txBody>
      </p:sp>
      <p:pic>
        <p:nvPicPr>
          <p:cNvPr id="45" name="Google Shape;45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1275" y="1296700"/>
            <a:ext cx="8603300" cy="4671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3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Technology: JupyterHub</a:t>
            </a:r>
            <a:endParaRPr sz="3600"/>
          </a:p>
        </p:txBody>
      </p:sp>
      <p:sp>
        <p:nvSpPr>
          <p:cNvPr id="51" name="Google Shape;51;p13"/>
          <p:cNvSpPr txBox="1"/>
          <p:nvPr/>
        </p:nvSpPr>
        <p:spPr>
          <a:xfrm>
            <a:off x="293200" y="1244525"/>
            <a:ext cx="5924700" cy="541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Pros:</a:t>
            </a:r>
            <a:endParaRPr sz="2400">
              <a:solidFill>
                <a:schemeClr val="dk1"/>
              </a:solidFill>
            </a:endParaRPr>
          </a:p>
          <a:p>
            <a:pPr marL="1219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AutoNum type="arabicPeriod"/>
            </a:pPr>
            <a:r>
              <a:rPr lang="en-US" sz="24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Consistency across student environments</a:t>
            </a:r>
            <a:endParaRPr sz="24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1219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AutoNum type="arabicPeriod"/>
            </a:pPr>
            <a:r>
              <a:rPr lang="en-US" sz="24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No local installations required. Ready to go on Day 1.</a:t>
            </a:r>
            <a:endParaRPr sz="24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1219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AutoNum type="arabicPeriod"/>
            </a:pPr>
            <a:r>
              <a:rPr lang="en-US" sz="24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Students and instructors can work from anywhere (multiple devices without GitHub)</a:t>
            </a:r>
            <a:endParaRPr sz="24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1219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AutoNum type="arabicPeriod"/>
            </a:pPr>
            <a:r>
              <a:rPr lang="en-US" sz="24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Supports multiple programming languages</a:t>
            </a:r>
            <a:endParaRPr sz="24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1219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AutoNum type="arabicPeriod"/>
            </a:pPr>
            <a:r>
              <a:rPr lang="en-US" sz="24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Easy distribution </a:t>
            </a:r>
            <a:endParaRPr sz="2400">
              <a:solidFill>
                <a:schemeClr val="dk1"/>
              </a:solidFill>
            </a:endParaRPr>
          </a:p>
        </p:txBody>
      </p:sp>
      <p:sp>
        <p:nvSpPr>
          <p:cNvPr id="52" name="Google Shape;52;p13"/>
          <p:cNvSpPr txBox="1"/>
          <p:nvPr/>
        </p:nvSpPr>
        <p:spPr>
          <a:xfrm>
            <a:off x="6150533" y="1280767"/>
            <a:ext cx="5924700" cy="515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chemeClr val="dk1"/>
                </a:solidFill>
              </a:rPr>
              <a:t>Cons:</a:t>
            </a:r>
            <a:endParaRPr sz="24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1219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AutoNum type="arabicPeriod"/>
            </a:pPr>
            <a:r>
              <a:rPr lang="en-US" sz="24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Scaling compute power up or down can be challenging</a:t>
            </a:r>
            <a:endParaRPr sz="2400" b="1">
              <a:solidFill>
                <a:schemeClr val="dk1"/>
              </a:solidFill>
              <a:latin typeface="Avenir"/>
              <a:ea typeface="Avenir"/>
              <a:cs typeface="Avenir"/>
              <a:sym typeface="Avenir"/>
            </a:endParaRPr>
          </a:p>
          <a:p>
            <a:pPr marL="1219200" lvl="0" indent="-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venir"/>
              <a:buAutoNum type="arabicPeriod"/>
            </a:pPr>
            <a:r>
              <a:rPr lang="en-US" sz="2400" b="1">
                <a:solidFill>
                  <a:schemeClr val="dk1"/>
                </a:solidFill>
                <a:latin typeface="Avenir"/>
                <a:ea typeface="Avenir"/>
                <a:cs typeface="Avenir"/>
                <a:sym typeface="Avenir"/>
              </a:rPr>
              <a:t>Centralized management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/>
          <p:nvPr/>
        </p:nvSpPr>
        <p:spPr>
          <a:xfrm>
            <a:off x="9500025" y="5891125"/>
            <a:ext cx="2507100" cy="652200"/>
          </a:xfrm>
          <a:prstGeom prst="rect">
            <a:avLst/>
          </a:prstGeom>
          <a:solidFill>
            <a:srgbClr val="F5EEDD"/>
          </a:solidFill>
          <a:ln w="9525" cap="flat" cmpd="sng">
            <a:solidFill>
              <a:srgbClr val="F5EED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Technology: JupyterHub</a:t>
            </a:r>
            <a:endParaRPr sz="3600"/>
          </a:p>
        </p:txBody>
      </p:sp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8650" y="1356875"/>
            <a:ext cx="9786220" cy="5198951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60" name="Google Shape;60;p14"/>
          <p:cNvCxnSpPr/>
          <p:nvPr/>
        </p:nvCxnSpPr>
        <p:spPr>
          <a:xfrm rot="10800000">
            <a:off x="10774875" y="1625875"/>
            <a:ext cx="975300" cy="1234500"/>
          </a:xfrm>
          <a:prstGeom prst="straightConnector1">
            <a:avLst/>
          </a:prstGeom>
          <a:noFill/>
          <a:ln w="38100" cap="flat" cmpd="sng">
            <a:solidFill>
              <a:srgbClr val="008569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My training</a:t>
            </a:r>
            <a:endParaRPr sz="3600"/>
          </a:p>
        </p:txBody>
      </p:sp>
      <p:sp>
        <p:nvSpPr>
          <p:cNvPr id="66" name="Google Shape;66;p15"/>
          <p:cNvSpPr txBox="1"/>
          <p:nvPr/>
        </p:nvSpPr>
        <p:spPr>
          <a:xfrm>
            <a:off x="742000" y="1461567"/>
            <a:ext cx="10140900" cy="45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Technical: Related concepts through applied math PhD research </a:t>
            </a:r>
            <a:endParaRPr sz="2400">
              <a:solidFill>
                <a:schemeClr val="dk1"/>
              </a:solidFill>
            </a:endParaRPr>
          </a:p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●"/>
            </a:pPr>
            <a:r>
              <a:rPr lang="en-US" sz="2400">
                <a:solidFill>
                  <a:schemeClr val="dk1"/>
                </a:solidFill>
              </a:rPr>
              <a:t>Instructional: National Workshop on Data Science Education</a:t>
            </a:r>
            <a:endParaRPr sz="2400">
              <a:solidFill>
                <a:schemeClr val="dk1"/>
              </a:solidFill>
            </a:endParaRPr>
          </a:p>
        </p:txBody>
      </p:sp>
      <p:pic>
        <p:nvPicPr>
          <p:cNvPr id="67" name="Google Shape;6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1250" y="2563675"/>
            <a:ext cx="9780173" cy="34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How has Cal Poly Humboldt Included Data Science?</a:t>
            </a:r>
            <a:endParaRPr sz="3600"/>
          </a:p>
        </p:txBody>
      </p:sp>
      <p:sp>
        <p:nvSpPr>
          <p:cNvPr id="73" name="Google Shape;73;p16"/>
          <p:cNvSpPr txBox="1"/>
          <p:nvPr/>
        </p:nvSpPr>
        <p:spPr>
          <a:xfrm>
            <a:off x="742000" y="1461567"/>
            <a:ext cx="9084000" cy="453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sz="2400">
                <a:solidFill>
                  <a:schemeClr val="dk1"/>
                </a:solidFill>
              </a:rPr>
              <a:t>Created new data science major</a:t>
            </a:r>
            <a:endParaRPr sz="2400">
              <a:solidFill>
                <a:schemeClr val="dk1"/>
              </a:solidFill>
            </a:endParaRPr>
          </a:p>
          <a:p>
            <a:pPr marL="6096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rabicPeriod"/>
            </a:pPr>
            <a:r>
              <a:rPr lang="en-US" sz="2400">
                <a:solidFill>
                  <a:schemeClr val="dk1"/>
                </a:solidFill>
              </a:rPr>
              <a:t>Infused existing courses with data science</a:t>
            </a:r>
            <a:endParaRPr sz="2400">
              <a:solidFill>
                <a:schemeClr val="dk1"/>
              </a:solidFill>
            </a:endParaRPr>
          </a:p>
          <a:p>
            <a:pPr marL="1219200" lvl="1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lphaLcPeriod"/>
            </a:pPr>
            <a:r>
              <a:rPr lang="en-US" sz="2400">
                <a:solidFill>
                  <a:schemeClr val="dk1"/>
                </a:solidFill>
              </a:rPr>
              <a:t>First-year level STEM course</a:t>
            </a:r>
            <a:endParaRPr sz="2400">
              <a:solidFill>
                <a:schemeClr val="dk1"/>
              </a:solidFill>
            </a:endParaRPr>
          </a:p>
          <a:p>
            <a:pPr marL="1219200" lvl="1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AutoNum type="alphaLcPeriod"/>
            </a:pPr>
            <a:r>
              <a:rPr lang="en-US" sz="2400">
                <a:solidFill>
                  <a:schemeClr val="dk1"/>
                </a:solidFill>
              </a:rPr>
              <a:t>Calculus I</a:t>
            </a:r>
            <a:endParaRPr sz="24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/>
              <a:t>Data Science Major at Cal Poly Humboldt</a:t>
            </a:r>
            <a:endParaRPr sz="360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609600" lvl="0" indent="-444500" algn="l" rtl="0"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 b="1">
                <a:solidFill>
                  <a:schemeClr val="dk1"/>
                </a:solidFill>
              </a:rPr>
              <a:t>Computational skills</a:t>
            </a:r>
            <a:r>
              <a:rPr lang="en-US" sz="2200">
                <a:solidFill>
                  <a:schemeClr val="dk1"/>
                </a:solidFill>
              </a:rPr>
              <a:t> to extract different types and quantities of data from multiple sources and create visualizations and other data products for various audiences;</a:t>
            </a:r>
            <a:endParaRPr sz="2200">
              <a:solidFill>
                <a:schemeClr val="dk1"/>
              </a:solidFill>
            </a:endParaRPr>
          </a:p>
          <a:p>
            <a:pPr marL="609600" lvl="0" indent="-444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 b="1">
                <a:solidFill>
                  <a:schemeClr val="dk1"/>
                </a:solidFill>
              </a:rPr>
              <a:t>Statistical knowledge</a:t>
            </a:r>
            <a:r>
              <a:rPr lang="en-US" sz="2200">
                <a:solidFill>
                  <a:schemeClr val="dk1"/>
                </a:solidFill>
              </a:rPr>
              <a:t> to build mathematical models and ensure the validity of data and its analysis;</a:t>
            </a:r>
            <a:endParaRPr sz="2200">
              <a:solidFill>
                <a:schemeClr val="dk1"/>
              </a:solidFill>
            </a:endParaRPr>
          </a:p>
          <a:p>
            <a:pPr marL="609600" lvl="0" indent="-444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 b="1">
                <a:solidFill>
                  <a:schemeClr val="dk1"/>
                </a:solidFill>
              </a:rPr>
              <a:t>Domain knowledge in one or more key areas of application</a:t>
            </a:r>
            <a:r>
              <a:rPr lang="en-US" sz="2200">
                <a:solidFill>
                  <a:schemeClr val="dk1"/>
                </a:solidFill>
              </a:rPr>
              <a:t> to gain domain specific information from data and its analysis and to communicate insights from that data that support understanding of and solutions for critical problems within the domain;</a:t>
            </a:r>
            <a:endParaRPr sz="2200">
              <a:solidFill>
                <a:schemeClr val="dk1"/>
              </a:solidFill>
            </a:endParaRPr>
          </a:p>
          <a:p>
            <a:pPr marL="609600" lvl="0" indent="-444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</a:pPr>
            <a:r>
              <a:rPr lang="en-US" sz="2200">
                <a:solidFill>
                  <a:schemeClr val="dk1"/>
                </a:solidFill>
              </a:rPr>
              <a:t>Contemporary computer-based and data-oriented </a:t>
            </a:r>
            <a:r>
              <a:rPr lang="en-US" sz="2200" b="1">
                <a:solidFill>
                  <a:schemeClr val="dk1"/>
                </a:solidFill>
              </a:rPr>
              <a:t>analytical skills and related ethical considerations</a:t>
            </a:r>
            <a:r>
              <a:rPr lang="en-US" sz="2200">
                <a:solidFill>
                  <a:schemeClr val="dk1"/>
                </a:solidFill>
              </a:rPr>
              <a:t> to support a broad synthesis of knowledge including contributions from humanities, natural sciences, traditional ecological knowledges, and other foundational frameworks for understanding.</a:t>
            </a:r>
            <a:endParaRPr sz="22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al Poly Humboldt Theme">
  <a:themeElements>
    <a:clrScheme name="Cal Poly Humboldt">
      <a:dk1>
        <a:srgbClr val="004C46"/>
      </a:dk1>
      <a:lt1>
        <a:srgbClr val="EFEEDC"/>
      </a:lt1>
      <a:dk2>
        <a:srgbClr val="008569"/>
      </a:dk2>
      <a:lt2>
        <a:srgbClr val="FFC72C"/>
      </a:lt2>
      <a:accent1>
        <a:srgbClr val="004C46"/>
      </a:accent1>
      <a:accent2>
        <a:srgbClr val="F2A900"/>
      </a:accent2>
      <a:accent3>
        <a:srgbClr val="00A883"/>
      </a:accent3>
      <a:accent4>
        <a:srgbClr val="98B8AD"/>
      </a:accent4>
      <a:accent5>
        <a:srgbClr val="007198"/>
      </a:accent5>
      <a:accent6>
        <a:srgbClr val="CDDAD5"/>
      </a:accent6>
      <a:hlink>
        <a:srgbClr val="3F3F3F"/>
      </a:hlink>
      <a:folHlink>
        <a:srgbClr val="3F3F3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454</Words>
  <Application>Microsoft Macintosh PowerPoint</Application>
  <PresentationFormat>Widescreen</PresentationFormat>
  <Paragraphs>84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Montserrat</vt:lpstr>
      <vt:lpstr>Arial</vt:lpstr>
      <vt:lpstr>Avenir</vt:lpstr>
      <vt:lpstr>Lexend SemiBold</vt:lpstr>
      <vt:lpstr>Montserrat Black</vt:lpstr>
      <vt:lpstr>Calibri</vt:lpstr>
      <vt:lpstr>Cal Poly Humboldt Theme</vt:lpstr>
      <vt:lpstr>PowerPoint Presentation</vt:lpstr>
      <vt:lpstr>Goals at Cal Poly Humboldt</vt:lpstr>
      <vt:lpstr>Technology: Jupyter Notebooks</vt:lpstr>
      <vt:lpstr>Technology: JupyterHub</vt:lpstr>
      <vt:lpstr>Technology: JupyterHub</vt:lpstr>
      <vt:lpstr>Technology: JupyterHub</vt:lpstr>
      <vt:lpstr>My training</vt:lpstr>
      <vt:lpstr>How has Cal Poly Humboldt Included Data Science?</vt:lpstr>
      <vt:lpstr>Data Science Major at Cal Poly Humboldt</vt:lpstr>
      <vt:lpstr>Our Major</vt:lpstr>
      <vt:lpstr>Infuse Existing courses with Data Science: Example 1</vt:lpstr>
      <vt:lpstr>Infuse Existing courses with Data Science: Example 2</vt:lpstr>
      <vt:lpstr>Infuse Existing courses with Data Science: Example 3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Bethany Johnson</cp:lastModifiedBy>
  <cp:revision>1</cp:revision>
  <dcterms:modified xsi:type="dcterms:W3CDTF">2025-01-06T19:32:54Z</dcterms:modified>
</cp:coreProperties>
</file>